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5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C793C4-836D-49E5-8CE1-19DE542A9736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0543F2-EB30-4D9E-BCA8-F33B649B8A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793C4-836D-49E5-8CE1-19DE542A9736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543F2-EB30-4D9E-BCA8-F33B649B8A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793C4-836D-49E5-8CE1-19DE542A9736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543F2-EB30-4D9E-BCA8-F33B649B8A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793C4-836D-49E5-8CE1-19DE542A9736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543F2-EB30-4D9E-BCA8-F33B649B8A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793C4-836D-49E5-8CE1-19DE542A9736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543F2-EB30-4D9E-BCA8-F33B649B8A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793C4-836D-49E5-8CE1-19DE542A9736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543F2-EB30-4D9E-BCA8-F33B649B8A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793C4-836D-49E5-8CE1-19DE542A9736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543F2-EB30-4D9E-BCA8-F33B649B8A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793C4-836D-49E5-8CE1-19DE542A9736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543F2-EB30-4D9E-BCA8-F33B649B8AB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793C4-836D-49E5-8CE1-19DE542A9736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543F2-EB30-4D9E-BCA8-F33B649B8A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C793C4-836D-49E5-8CE1-19DE542A9736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543F2-EB30-4D9E-BCA8-F33B649B8A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C793C4-836D-49E5-8CE1-19DE542A9736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0543F2-EB30-4D9E-BCA8-F33B649B8A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C793C4-836D-49E5-8CE1-19DE542A9736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0543F2-EB30-4D9E-BCA8-F33B649B8A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726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u="sng" dirty="0" err="1">
                <a:solidFill>
                  <a:srgbClr val="FF0000"/>
                </a:solidFill>
              </a:rPr>
              <a:t>Hydatid</a:t>
            </a:r>
            <a:r>
              <a:rPr lang="en-US" sz="2800" u="sng" dirty="0">
                <a:solidFill>
                  <a:srgbClr val="FF0000"/>
                </a:solidFill>
              </a:rPr>
              <a:t> liver disease :</a:t>
            </a:r>
          </a:p>
          <a:p>
            <a:pPr eaLnBrk="1" hangingPunct="1"/>
            <a:endParaRPr lang="en-US" sz="2000" b="1" dirty="0"/>
          </a:p>
          <a:p>
            <a:pPr eaLnBrk="1" hangingPunct="1"/>
            <a:r>
              <a:rPr lang="en-US" sz="2000" u="sng" dirty="0">
                <a:solidFill>
                  <a:srgbClr val="0070C0"/>
                </a:solidFill>
              </a:rPr>
              <a:t>Worm &amp; life cycle :</a:t>
            </a:r>
          </a:p>
          <a:p>
            <a:pPr eaLnBrk="1" hangingPunct="1">
              <a:buFontTx/>
              <a:buChar char="-"/>
            </a:pPr>
            <a:r>
              <a:rPr lang="en-US" sz="2000" dirty="0"/>
              <a:t>Common in </a:t>
            </a:r>
            <a:r>
              <a:rPr lang="en-US" sz="2000" dirty="0" err="1"/>
              <a:t>meditarrian</a:t>
            </a:r>
            <a:r>
              <a:rPr lang="en-US" sz="2000" dirty="0"/>
              <a:t> countries .</a:t>
            </a:r>
          </a:p>
          <a:p>
            <a:pPr eaLnBrk="1" hangingPunct="1">
              <a:buFontTx/>
              <a:buChar char="-"/>
            </a:pPr>
            <a:r>
              <a:rPr lang="en-US" sz="2000" dirty="0"/>
              <a:t> Larva of </a:t>
            </a:r>
            <a:r>
              <a:rPr lang="en-US" sz="2000" dirty="0" err="1"/>
              <a:t>Echinococcus</a:t>
            </a:r>
            <a:r>
              <a:rPr lang="en-US" sz="2000" dirty="0"/>
              <a:t> </a:t>
            </a:r>
            <a:r>
              <a:rPr lang="en-US" sz="2000" dirty="0" err="1"/>
              <a:t>granulosus</a:t>
            </a:r>
            <a:r>
              <a:rPr lang="en-US" sz="2000" dirty="0"/>
              <a:t> .</a:t>
            </a:r>
          </a:p>
          <a:p>
            <a:pPr eaLnBrk="1" hangingPunct="1">
              <a:buFontTx/>
              <a:buChar char="-"/>
            </a:pPr>
            <a:r>
              <a:rPr lang="en-US" sz="2000" dirty="0"/>
              <a:t> Intestine of dogs ( definitive host ) → eggs → </a:t>
            </a:r>
            <a:r>
              <a:rPr lang="en-US" sz="2000" dirty="0" err="1"/>
              <a:t>grass→sheep</a:t>
            </a:r>
            <a:r>
              <a:rPr lang="en-US" sz="2000" dirty="0"/>
              <a:t> or human</a:t>
            </a:r>
          </a:p>
          <a:p>
            <a:pPr eaLnBrk="1" hangingPunct="1"/>
            <a:r>
              <a:rPr lang="en-US" sz="2000" dirty="0"/>
              <a:t>                         →portal blood→ 70% liver</a:t>
            </a:r>
          </a:p>
          <a:p>
            <a:pPr eaLnBrk="1" hangingPunct="1"/>
            <a:r>
              <a:rPr lang="en-US" sz="2000" dirty="0"/>
              <a:t>                                                → 20% lung</a:t>
            </a:r>
          </a:p>
          <a:p>
            <a:pPr eaLnBrk="1" hangingPunct="1"/>
            <a:r>
              <a:rPr lang="en-US" sz="2000" dirty="0"/>
              <a:t>                                                → 10% elsewhere</a:t>
            </a:r>
          </a:p>
          <a:p>
            <a:pPr eaLnBrk="1" hangingPunct="1"/>
            <a:r>
              <a:rPr lang="en-US" sz="2000" dirty="0"/>
              <a:t>                                                                                                           </a:t>
            </a:r>
          </a:p>
          <a:p>
            <a:pPr eaLnBrk="1" hangingPunct="1"/>
            <a:r>
              <a:rPr lang="en-US" sz="2000" u="sng" dirty="0">
                <a:solidFill>
                  <a:srgbClr val="0070C0"/>
                </a:solidFill>
              </a:rPr>
              <a:t>Pathology :</a:t>
            </a:r>
            <a:r>
              <a:rPr lang="en-US" sz="2000" dirty="0"/>
              <a:t>     3 layers</a:t>
            </a:r>
          </a:p>
          <a:p>
            <a:pPr eaLnBrk="1" hangingPunct="1"/>
            <a:r>
              <a:rPr lang="en-US" sz="2000" dirty="0"/>
              <a:t>1- Adventitia .</a:t>
            </a:r>
          </a:p>
          <a:p>
            <a:pPr eaLnBrk="1" hangingPunct="1"/>
            <a:r>
              <a:rPr lang="en-US" sz="2000" dirty="0"/>
              <a:t>2- </a:t>
            </a:r>
            <a:r>
              <a:rPr lang="en-US" sz="2000" dirty="0" err="1"/>
              <a:t>Ectocyst</a:t>
            </a:r>
            <a:r>
              <a:rPr lang="en-US" sz="2000" dirty="0"/>
              <a:t> ( laminated membrane ).</a:t>
            </a:r>
          </a:p>
          <a:p>
            <a:pPr eaLnBrk="1" hangingPunct="1"/>
            <a:r>
              <a:rPr lang="en-US" sz="2000" dirty="0"/>
              <a:t>3- </a:t>
            </a:r>
            <a:r>
              <a:rPr lang="en-US" sz="2000" dirty="0" err="1"/>
              <a:t>Endocyst</a:t>
            </a:r>
            <a:r>
              <a:rPr lang="en-US" sz="2000" dirty="0"/>
              <a:t> ( germinal membrane ) . 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u="sng" dirty="0" err="1">
                <a:solidFill>
                  <a:srgbClr val="0070C0"/>
                </a:solidFill>
              </a:rPr>
              <a:t>Hydatid</a:t>
            </a:r>
            <a:r>
              <a:rPr lang="en-US" sz="2000" u="sng" dirty="0">
                <a:solidFill>
                  <a:srgbClr val="0070C0"/>
                </a:solidFill>
              </a:rPr>
              <a:t> fluid :</a:t>
            </a:r>
          </a:p>
          <a:p>
            <a:pPr eaLnBrk="1" hangingPunct="1">
              <a:buFontTx/>
              <a:buChar char="-"/>
            </a:pPr>
            <a:r>
              <a:rPr lang="en-US" sz="2000" dirty="0"/>
              <a:t>Crystal clear . </a:t>
            </a:r>
          </a:p>
          <a:p>
            <a:pPr eaLnBrk="1" hangingPunct="1">
              <a:buFontTx/>
              <a:buChar char="-"/>
            </a:pPr>
            <a:r>
              <a:rPr lang="en-US" sz="2000" dirty="0"/>
              <a:t> Sp. gravity 1.005 – 1.009 </a:t>
            </a:r>
          </a:p>
          <a:p>
            <a:pPr eaLnBrk="1" hangingPunct="1">
              <a:buFontTx/>
              <a:buChar char="-"/>
            </a:pPr>
            <a:r>
              <a:rPr lang="en-US" sz="2000" dirty="0"/>
              <a:t> Under tension </a:t>
            </a:r>
          </a:p>
          <a:p>
            <a:pPr eaLnBrk="1" hangingPunct="1">
              <a:buFontTx/>
              <a:buChar char="-"/>
            </a:pPr>
            <a:r>
              <a:rPr lang="en-US" sz="2000" dirty="0"/>
              <a:t> Active cysts  contain a large number of small daughter cysts.</a:t>
            </a:r>
          </a:p>
          <a:p>
            <a:pPr eaLnBrk="1" hangingPunct="1">
              <a:buFontTx/>
              <a:buChar char="-"/>
            </a:pPr>
            <a:r>
              <a:rPr lang="en-US" sz="2000" dirty="0"/>
              <a:t>Contains no albumin</a:t>
            </a:r>
          </a:p>
          <a:p>
            <a:pPr eaLnBrk="1" hangingPunct="1">
              <a:buFontTx/>
              <a:buChar char="-"/>
            </a:pPr>
            <a:endParaRPr lang="en-US" sz="2000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rgbClr val="0070C0"/>
                </a:solidFill>
              </a:rPr>
              <a:t>Secondary liver </a:t>
            </a:r>
            <a:r>
              <a:rPr lang="en-US" sz="2400" b="1" u="sng" dirty="0" err="1">
                <a:solidFill>
                  <a:srgbClr val="0070C0"/>
                </a:solidFill>
              </a:rPr>
              <a:t>tumours</a:t>
            </a:r>
            <a:r>
              <a:rPr lang="en-US" sz="2400" b="1" u="sng" dirty="0">
                <a:solidFill>
                  <a:srgbClr val="0070C0"/>
                </a:solidFill>
              </a:rPr>
              <a:t> (Hepatic Deposits):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sz="2400" dirty="0"/>
              <a:t>Much more common</a:t>
            </a:r>
          </a:p>
          <a:p>
            <a:pPr>
              <a:defRPr/>
            </a:pPr>
            <a:r>
              <a:rPr lang="en-US" sz="2400" dirty="0"/>
              <a:t>-Multiple usually  </a:t>
            </a:r>
          </a:p>
          <a:p>
            <a:pPr>
              <a:defRPr/>
            </a:pPr>
            <a:r>
              <a:rPr lang="en-US" sz="2400" dirty="0">
                <a:solidFill>
                  <a:srgbClr val="0070C0"/>
                </a:solidFill>
              </a:rPr>
              <a:t>Sources :</a:t>
            </a:r>
            <a:endParaRPr lang="en-US" sz="2400" dirty="0"/>
          </a:p>
          <a:p>
            <a:pPr>
              <a:defRPr/>
            </a:pPr>
            <a:r>
              <a:rPr lang="en-US" sz="2400" b="1" dirty="0"/>
              <a:t>Intra abdominal : </a:t>
            </a:r>
            <a:r>
              <a:rPr lang="en-US" sz="2400" dirty="0"/>
              <a:t>- GIT (colorectal), -Pancreas  -Uterus &amp; ovaries </a:t>
            </a:r>
            <a:r>
              <a:rPr lang="en-US" sz="2400" b="1" dirty="0"/>
              <a:t>Extra abdominal: </a:t>
            </a:r>
            <a:r>
              <a:rPr lang="en-US" sz="2400" dirty="0"/>
              <a:t>- Melanoma, Carcinoid tumours, Breast &amp; Sarcoma .</a:t>
            </a:r>
          </a:p>
          <a:p>
            <a:pPr>
              <a:defRPr/>
            </a:pPr>
            <a:r>
              <a:rPr lang="en-US" sz="2400" dirty="0" err="1">
                <a:solidFill>
                  <a:schemeClr val="accent2"/>
                </a:solidFill>
              </a:rPr>
              <a:t>Dx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 err="1"/>
              <a:t>Dx</a:t>
            </a:r>
            <a:r>
              <a:rPr lang="en-US" sz="2400" dirty="0"/>
              <a:t> of liver tumours as described before (U/S, CT….etc)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 err="1"/>
              <a:t>Dx</a:t>
            </a:r>
            <a:r>
              <a:rPr lang="en-US" sz="2400" dirty="0"/>
              <a:t> the primary- clinical exam, chest CT, bone scan, colonoscopy…. etc.</a:t>
            </a:r>
          </a:p>
          <a:p>
            <a:pPr marL="457200" indent="-457200">
              <a:defRPr/>
            </a:pPr>
            <a:r>
              <a:rPr lang="en-US" sz="2400" dirty="0">
                <a:solidFill>
                  <a:schemeClr val="accent1"/>
                </a:solidFill>
              </a:rPr>
              <a:t>Rx:</a:t>
            </a:r>
          </a:p>
          <a:p>
            <a:pPr marL="457200" indent="-457200">
              <a:defRPr/>
            </a:pPr>
            <a:r>
              <a:rPr lang="en-US" sz="2400" dirty="0"/>
              <a:t>1.Surgical resection</a:t>
            </a:r>
          </a:p>
          <a:p>
            <a:pPr marL="457200" indent="-457200">
              <a:defRPr/>
            </a:pPr>
            <a:r>
              <a:rPr lang="en-US" sz="2400" dirty="0"/>
              <a:t>2. If not </a:t>
            </a:r>
            <a:r>
              <a:rPr lang="en-US" sz="2400" dirty="0" err="1"/>
              <a:t>resectable</a:t>
            </a:r>
            <a:r>
              <a:rPr lang="en-US" sz="2400" dirty="0"/>
              <a:t> – systemic chemo (5 FU &amp; folinic acid)</a:t>
            </a:r>
          </a:p>
          <a:p>
            <a:pPr marL="457200" indent="-457200">
              <a:defRPr/>
            </a:pPr>
            <a:r>
              <a:rPr lang="en-US" sz="2400" dirty="0" err="1">
                <a:solidFill>
                  <a:schemeClr val="accent1"/>
                </a:solidFill>
              </a:rPr>
              <a:t>Px</a:t>
            </a:r>
            <a:r>
              <a:rPr lang="en-US" sz="2400" dirty="0">
                <a:solidFill>
                  <a:schemeClr val="accent1"/>
                </a:solidFill>
              </a:rPr>
              <a:t>:</a:t>
            </a:r>
          </a:p>
          <a:p>
            <a:pPr marL="457200" indent="-457200">
              <a:defRPr/>
            </a:pPr>
            <a:r>
              <a:rPr lang="en-US" sz="2400" dirty="0"/>
              <a:t>The 5-year survival rate after resection of solitary colorectal </a:t>
            </a:r>
            <a:r>
              <a:rPr lang="en-US" sz="2400" dirty="0" err="1"/>
              <a:t>metas</a:t>
            </a:r>
            <a:r>
              <a:rPr lang="en-US" sz="2400" dirty="0"/>
              <a:t>. is 35%</a:t>
            </a:r>
          </a:p>
          <a:p>
            <a:pPr marL="457200" indent="-457200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22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مستطيل 1"/>
          <p:cNvSpPr>
            <a:spLocks noChangeArrowheads="1"/>
          </p:cNvSpPr>
          <p:nvPr/>
        </p:nvSpPr>
        <p:spPr bwMode="auto">
          <a:xfrm>
            <a:off x="0" y="0"/>
            <a:ext cx="9144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400" b="1">
              <a:solidFill>
                <a:srgbClr val="0070C0"/>
              </a:solidFill>
            </a:endParaRPr>
          </a:p>
          <a:p>
            <a:r>
              <a:rPr lang="en-US" sz="2400" b="1">
                <a:solidFill>
                  <a:srgbClr val="0070C0"/>
                </a:solidFill>
              </a:rPr>
              <a:t>2- Cholangiocarcinoma :</a:t>
            </a:r>
          </a:p>
          <a:p>
            <a:r>
              <a:rPr lang="en-US" sz="2400"/>
              <a:t>    - Elderly age. – Patients with PSC</a:t>
            </a:r>
          </a:p>
          <a:p>
            <a:r>
              <a:rPr lang="en-US" sz="2400"/>
              <a:t>    - Fibrotic tumors → stricture  often fibrous at the confluence of R&amp;L hepatic ducts→ jaundice.</a:t>
            </a:r>
          </a:p>
          <a:p>
            <a:r>
              <a:rPr lang="en-US" sz="2400"/>
              <a:t> - Distal b.d. CC → polypiod obstruct the lumen of b.d.</a:t>
            </a:r>
          </a:p>
          <a:p>
            <a:r>
              <a:rPr lang="en-US" sz="2400"/>
              <a:t> </a:t>
            </a:r>
          </a:p>
          <a:p>
            <a:r>
              <a:rPr lang="en-US" sz="2400">
                <a:solidFill>
                  <a:schemeClr val="accent1"/>
                </a:solidFill>
              </a:rPr>
              <a:t>Clinical features :</a:t>
            </a:r>
          </a:p>
          <a:p>
            <a:r>
              <a:rPr lang="en-US" sz="2400"/>
              <a:t>-Painless obstructive jaundice</a:t>
            </a:r>
          </a:p>
          <a:p>
            <a:r>
              <a:rPr lang="en-US" sz="2400"/>
              <a:t>-Enlarged tender liver  ,  ↓ wt.  ,   fever  ,  asthenia</a:t>
            </a:r>
          </a:p>
          <a:p>
            <a:r>
              <a:rPr lang="en-US" sz="2400">
                <a:solidFill>
                  <a:schemeClr val="accent2"/>
                </a:solidFill>
              </a:rPr>
              <a:t>Dx</a:t>
            </a:r>
            <a:r>
              <a:rPr lang="en-US" sz="2400"/>
              <a:t> </a:t>
            </a:r>
            <a:endParaRPr lang="en-US" sz="2400">
              <a:solidFill>
                <a:schemeClr val="accent2"/>
              </a:solidFill>
            </a:endParaRPr>
          </a:p>
          <a:p>
            <a:r>
              <a:rPr lang="en-US" sz="2400">
                <a:solidFill>
                  <a:schemeClr val="accent2"/>
                </a:solidFill>
              </a:rPr>
              <a:t>-U/S</a:t>
            </a:r>
            <a:r>
              <a:rPr lang="en-US" sz="2400"/>
              <a:t> → </a:t>
            </a:r>
            <a:r>
              <a:rPr lang="en-US" sz="2400">
                <a:solidFill>
                  <a:srgbClr val="FF0000"/>
                </a:solidFill>
              </a:rPr>
              <a:t>dilated intrahepatic but not extra-hepatic b.d.</a:t>
            </a:r>
          </a:p>
          <a:p>
            <a:r>
              <a:rPr lang="en-US" sz="2400">
                <a:solidFill>
                  <a:schemeClr val="accent2"/>
                </a:solidFill>
              </a:rPr>
              <a:t>-Cholangiography </a:t>
            </a:r>
            <a:r>
              <a:rPr lang="en-US" sz="2400"/>
              <a:t>→ hilar stricture</a:t>
            </a:r>
            <a:r>
              <a:rPr lang="en-US" sz="2400">
                <a:solidFill>
                  <a:schemeClr val="accent2"/>
                </a:solidFill>
              </a:rPr>
              <a:t>  Brush cytology</a:t>
            </a:r>
            <a:r>
              <a:rPr lang="en-US" sz="2400"/>
              <a:t> → tissue dx (2/3)</a:t>
            </a:r>
            <a:r>
              <a:rPr lang="en-US" sz="2400">
                <a:solidFill>
                  <a:schemeClr val="accent2"/>
                </a:solidFill>
              </a:rPr>
              <a:t>. -CT</a:t>
            </a:r>
            <a:r>
              <a:rPr lang="en-US" sz="2400"/>
              <a:t> → ? Mass ( if infiltration liver parenchyma) - Angioraphy → (local spread to PV or HA).</a:t>
            </a:r>
          </a:p>
        </p:txBody>
      </p:sp>
    </p:spTree>
    <p:extLst>
      <p:ext uri="{BB962C8B-B14F-4D97-AF65-F5344CB8AC3E}">
        <p14:creationId xmlns:p14="http://schemas.microsoft.com/office/powerpoint/2010/main" val="29080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 u="sng">
                <a:solidFill>
                  <a:srgbClr val="0070C0"/>
                </a:solidFill>
              </a:rPr>
              <a:t>Clinical features :</a:t>
            </a:r>
          </a:p>
          <a:p>
            <a:pPr eaLnBrk="1" hangingPunct="1"/>
            <a:r>
              <a:rPr lang="en-US" sz="2000"/>
              <a:t>1- symptomless </a:t>
            </a:r>
          </a:p>
          <a:p>
            <a:pPr eaLnBrk="1" hangingPunct="1"/>
            <a:r>
              <a:rPr lang="en-US" sz="2000"/>
              <a:t>2- Abdominal mass .</a:t>
            </a:r>
          </a:p>
          <a:p>
            <a:pPr eaLnBrk="1" hangingPunct="1"/>
            <a:r>
              <a:rPr lang="en-US" sz="2000"/>
              <a:t>3- Pressure manifestation ;</a:t>
            </a:r>
          </a:p>
          <a:p>
            <a:pPr eaLnBrk="1" hangingPunct="1"/>
            <a:r>
              <a:rPr lang="en-US" sz="2000"/>
              <a:t>          - Discomfort</a:t>
            </a:r>
          </a:p>
          <a:p>
            <a:pPr eaLnBrk="1" hangingPunct="1"/>
            <a:r>
              <a:rPr lang="en-US" sz="2000"/>
              <a:t>          - Fullness &amp; dyspepsia.</a:t>
            </a:r>
          </a:p>
          <a:p>
            <a:pPr eaLnBrk="1" hangingPunct="1"/>
            <a:r>
              <a:rPr lang="en-US" sz="2000"/>
              <a:t>          - Jaundice</a:t>
            </a:r>
          </a:p>
          <a:p>
            <a:pPr eaLnBrk="1" hangingPunct="1"/>
            <a:r>
              <a:rPr lang="en-US" sz="2000"/>
              <a:t>4- Complications ;</a:t>
            </a:r>
          </a:p>
          <a:p>
            <a:pPr eaLnBrk="1" hangingPunct="1"/>
            <a:r>
              <a:rPr lang="en-US" sz="2000"/>
              <a:t>                  - Suppuration</a:t>
            </a:r>
          </a:p>
          <a:p>
            <a:pPr eaLnBrk="1" hangingPunct="1"/>
            <a:r>
              <a:rPr lang="en-US" sz="2000"/>
              <a:t>                  - Ruptured ….. daughter hydatids → intrabiliary → jaundice</a:t>
            </a:r>
          </a:p>
          <a:p>
            <a:pPr eaLnBrk="1" hangingPunct="1"/>
            <a:r>
              <a:rPr lang="en-US" sz="2000"/>
              <a:t>                                                                                               → acute cholangitis</a:t>
            </a:r>
          </a:p>
          <a:p>
            <a:pPr eaLnBrk="1" hangingPunct="1"/>
            <a:r>
              <a:rPr lang="en-US" sz="2000"/>
              <a:t>                                             →Peritoneal → present as an acute abdomen after     minor abdominal trauma.</a:t>
            </a:r>
          </a:p>
          <a:p>
            <a:pPr eaLnBrk="1" hangingPunct="1"/>
            <a:r>
              <a:rPr lang="en-US" sz="2000"/>
              <a:t>                                             → pleural cavity</a:t>
            </a:r>
          </a:p>
          <a:p>
            <a:pPr eaLnBrk="1" hangingPunct="1"/>
            <a:r>
              <a:rPr lang="en-US" sz="2000" u="sng">
                <a:solidFill>
                  <a:srgbClr val="0070C0"/>
                </a:solidFill>
              </a:rPr>
              <a:t>Course of the disease :</a:t>
            </a:r>
          </a:p>
          <a:p>
            <a:pPr eaLnBrk="1" hangingPunct="1"/>
            <a:r>
              <a:rPr lang="en-US" sz="2000"/>
              <a:t>1) Dead - calcified cyst .</a:t>
            </a:r>
          </a:p>
          <a:p>
            <a:pPr eaLnBrk="1" hangingPunct="1"/>
            <a:r>
              <a:rPr lang="en-US" sz="2000"/>
              <a:t>2) Enlarged gradually become manifested by its size and may float in the peritoneal cavity</a:t>
            </a:r>
          </a:p>
          <a:p>
            <a:pPr eaLnBrk="1" hangingPunct="1"/>
            <a:r>
              <a:rPr lang="en-US" sz="2000"/>
              <a:t>     DDx mesenteric, pancreatic or renal cyst.</a:t>
            </a:r>
          </a:p>
          <a:p>
            <a:pPr eaLnBrk="1" hangingPunct="1"/>
            <a:r>
              <a:rPr lang="en-US" sz="2000"/>
              <a:t>3) Complication  e.g. Rupture , infection .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14695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62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u="sng" dirty="0">
                <a:solidFill>
                  <a:srgbClr val="0070C0"/>
                </a:solidFill>
                <a:latin typeface="Arial" charset="0"/>
                <a:cs typeface="Arial" charset="0"/>
              </a:rPr>
              <a:t>Dx :</a:t>
            </a:r>
          </a:p>
          <a:p>
            <a:pPr>
              <a:defRPr/>
            </a:pPr>
            <a:r>
              <a:rPr lang="en-US" sz="2000" dirty="0">
                <a:latin typeface="Arial" charset="0"/>
                <a:cs typeface="Arial" charset="0"/>
              </a:rPr>
              <a:t>1) US….multiloculated cyst  2) CT. scan &amp; MRI…. floating membrane within the cysts</a:t>
            </a:r>
          </a:p>
          <a:p>
            <a:pPr marL="342900" indent="-342900">
              <a:defRPr/>
            </a:pPr>
            <a:r>
              <a:rPr lang="en-US" sz="2000" dirty="0">
                <a:latin typeface="Arial" charset="0"/>
                <a:cs typeface="Arial" charset="0"/>
              </a:rPr>
              <a:t>3) Serological &amp; immunological tests :</a:t>
            </a:r>
          </a:p>
          <a:p>
            <a:pPr marL="342900" indent="-342900">
              <a:defRPr/>
            </a:pPr>
            <a:r>
              <a:rPr lang="en-US" sz="2000" dirty="0">
                <a:latin typeface="Arial" charset="0"/>
                <a:cs typeface="Arial" charset="0"/>
              </a:rPr>
              <a:t>      a) Antibodies to hytadid  antigen by ELISA .</a:t>
            </a:r>
          </a:p>
          <a:p>
            <a:pPr marL="342900" indent="-342900">
              <a:defRPr/>
            </a:pPr>
            <a:r>
              <a:rPr lang="en-US" sz="2000" dirty="0">
                <a:latin typeface="Arial" charset="0"/>
                <a:cs typeface="Arial" charset="0"/>
              </a:rPr>
              <a:t>      b) Casoni’s test 75% +ve .</a:t>
            </a:r>
          </a:p>
          <a:p>
            <a:pPr marL="342900" indent="-342900">
              <a:defRPr/>
            </a:pPr>
            <a:r>
              <a:rPr lang="en-US" sz="2000" dirty="0">
                <a:latin typeface="Arial" charset="0"/>
                <a:cs typeface="Arial" charset="0"/>
              </a:rPr>
              <a:t>      c) Compliment fixation test .</a:t>
            </a:r>
          </a:p>
          <a:p>
            <a:pPr marL="342900" indent="-342900">
              <a:defRPr/>
            </a:pPr>
            <a:r>
              <a:rPr lang="en-US" sz="2000" dirty="0">
                <a:latin typeface="Arial" charset="0"/>
                <a:cs typeface="Arial" charset="0"/>
              </a:rPr>
              <a:t>    </a:t>
            </a:r>
          </a:p>
          <a:p>
            <a:pPr marL="342900" indent="-342900">
              <a:defRPr/>
            </a:pPr>
            <a:r>
              <a:rPr lang="en-US" sz="2000" u="sng" dirty="0">
                <a:solidFill>
                  <a:srgbClr val="0070C0"/>
                </a:solidFill>
                <a:latin typeface="Arial" charset="0"/>
                <a:cs typeface="Arial" charset="0"/>
              </a:rPr>
              <a:t>Rx :</a:t>
            </a:r>
            <a:endParaRPr lang="en-US" sz="2000" dirty="0">
              <a:latin typeface="Arial" charset="0"/>
              <a:cs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sz="2000" dirty="0">
                <a:latin typeface="Arial" charset="0"/>
                <a:cs typeface="Arial" charset="0"/>
              </a:rPr>
              <a:t>Surgical Rx ;</a:t>
            </a:r>
          </a:p>
          <a:p>
            <a:pPr marL="342900" indent="-342900">
              <a:defRPr/>
            </a:pPr>
            <a:r>
              <a:rPr lang="en-US" sz="2000" dirty="0">
                <a:latin typeface="Arial" charset="0"/>
                <a:cs typeface="Arial" charset="0"/>
              </a:rPr>
              <a:t>     1) open surgical Rx…A. Excision of the cysts B.Deroofing with evacuation of contents…. C. less likely liver resection.</a:t>
            </a:r>
          </a:p>
          <a:p>
            <a:pPr marL="342900" indent="-342900">
              <a:defRPr/>
            </a:pPr>
            <a:r>
              <a:rPr lang="en-US" sz="2000" dirty="0">
                <a:latin typeface="Arial" charset="0"/>
                <a:cs typeface="Arial" charset="0"/>
              </a:rPr>
              <a:t>      2)Laparoscopic surgery might  be beneficial</a:t>
            </a:r>
          </a:p>
          <a:p>
            <a:pPr marL="342900" indent="-342900">
              <a:defRPr/>
            </a:pPr>
            <a:r>
              <a:rPr lang="en-US" sz="2000" dirty="0">
                <a:latin typeface="Arial" charset="0"/>
                <a:cs typeface="Arial" charset="0"/>
              </a:rPr>
              <a:t>Scolicidal agents :</a:t>
            </a:r>
          </a:p>
          <a:p>
            <a:pPr marL="342900" indent="-342900">
              <a:defRPr/>
            </a:pPr>
            <a:r>
              <a:rPr lang="en-US" sz="2000" dirty="0">
                <a:latin typeface="Arial" charset="0"/>
                <a:cs typeface="Arial" charset="0"/>
              </a:rPr>
              <a:t>1- Ethanol alcohol  95% .                 2- Hypertonic saline </a:t>
            </a:r>
          </a:p>
          <a:p>
            <a:pPr marL="342900" indent="-342900">
              <a:defRPr/>
            </a:pPr>
            <a:r>
              <a:rPr lang="en-US" sz="2000" dirty="0">
                <a:latin typeface="Arial" charset="0"/>
                <a:cs typeface="Arial" charset="0"/>
              </a:rPr>
              <a:t>3- Silver nitrate 0.5% .                      3- povidone iodine .</a:t>
            </a:r>
          </a:p>
          <a:p>
            <a:pPr marL="342900" indent="-342900">
              <a:defRPr/>
            </a:pPr>
            <a:endParaRPr lang="en-US" sz="2000" dirty="0">
              <a:latin typeface="Arial" charset="0"/>
              <a:cs typeface="Arial" charset="0"/>
            </a:endParaRPr>
          </a:p>
          <a:p>
            <a:pPr marL="342900" indent="-342900">
              <a:defRPr/>
            </a:pPr>
            <a:r>
              <a:rPr lang="en-US" sz="2000" dirty="0">
                <a:latin typeface="Arial" charset="0"/>
                <a:cs typeface="Arial" charset="0"/>
              </a:rPr>
              <a:t>Medical Rx ;</a:t>
            </a:r>
          </a:p>
          <a:p>
            <a:pPr marL="342900" indent="-342900">
              <a:defRPr/>
            </a:pPr>
            <a:r>
              <a:rPr lang="en-US" sz="2000" dirty="0">
                <a:latin typeface="Arial" charset="0"/>
                <a:cs typeface="Arial" charset="0"/>
              </a:rPr>
              <a:t>           1) </a:t>
            </a:r>
            <a:r>
              <a:rPr lang="en-US" sz="2000" dirty="0" err="1">
                <a:latin typeface="Arial" charset="0"/>
                <a:cs typeface="Arial" charset="0"/>
              </a:rPr>
              <a:t>mebendazol</a:t>
            </a:r>
            <a:r>
              <a:rPr lang="en-US" sz="2000" dirty="0">
                <a:latin typeface="Arial" charset="0"/>
                <a:cs typeface="Arial" charset="0"/>
              </a:rPr>
              <a:t>  40 – 50 mg/kg.</a:t>
            </a:r>
          </a:p>
          <a:p>
            <a:pPr marL="342900" indent="-342900">
              <a:defRPr/>
            </a:pPr>
            <a:r>
              <a:rPr lang="en-US" sz="2000" dirty="0">
                <a:latin typeface="Arial" charset="0"/>
                <a:cs typeface="Arial" charset="0"/>
              </a:rPr>
              <a:t>           2) </a:t>
            </a:r>
            <a:r>
              <a:rPr lang="en-US" sz="2000" dirty="0" err="1">
                <a:latin typeface="Arial" charset="0"/>
                <a:cs typeface="Arial" charset="0"/>
              </a:rPr>
              <a:t>Albendazol</a:t>
            </a:r>
            <a:r>
              <a:rPr lang="en-US" sz="2000" dirty="0">
                <a:latin typeface="Arial" charset="0"/>
                <a:cs typeface="Arial" charset="0"/>
              </a:rPr>
              <a:t> 10 – 15 mg/kg.</a:t>
            </a:r>
          </a:p>
          <a:p>
            <a:pPr marL="342900" indent="-342900">
              <a:defRPr/>
            </a:pPr>
            <a:r>
              <a:rPr lang="en-US" sz="2000" dirty="0">
                <a:latin typeface="Arial" charset="0"/>
                <a:cs typeface="Arial" charset="0"/>
              </a:rPr>
              <a:t>           3) </a:t>
            </a:r>
            <a:r>
              <a:rPr lang="en-US" sz="2000" dirty="0" err="1">
                <a:latin typeface="Arial" charset="0"/>
                <a:cs typeface="Arial" charset="0"/>
              </a:rPr>
              <a:t>praziquantel</a:t>
            </a:r>
            <a:r>
              <a:rPr lang="en-US" sz="2000" dirty="0">
                <a:latin typeface="Arial" charset="0"/>
                <a:cs typeface="Arial" charset="0"/>
              </a:rPr>
              <a:t> 40 mg/kg </a:t>
            </a:r>
          </a:p>
          <a:p>
            <a:pPr marL="342900" indent="-342900">
              <a:defRPr/>
            </a:pPr>
            <a:endParaRPr lang="en-US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3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586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u="sng" dirty="0">
                <a:solidFill>
                  <a:srgbClr val="0070C0"/>
                </a:solidFill>
                <a:latin typeface="Arial" charset="0"/>
                <a:cs typeface="Arial" charset="0"/>
              </a:rPr>
              <a:t>Complication of surgical treatment of hydatid  cysts :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sz="2400" dirty="0">
                <a:latin typeface="Arial" charset="0"/>
                <a:cs typeface="Arial" charset="0"/>
              </a:rPr>
              <a:t>Biliary leak → fistula  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sz="2400" dirty="0">
                <a:latin typeface="Arial" charset="0"/>
                <a:cs typeface="Arial" charset="0"/>
              </a:rPr>
              <a:t> Supuration → subhepatic , subphrenic or intrahepatic abscess 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sz="2400" dirty="0">
                <a:latin typeface="Arial" charset="0"/>
                <a:cs typeface="Arial" charset="0"/>
              </a:rPr>
              <a:t> Liver tissue damage and bleeding 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sz="2400" dirty="0">
                <a:latin typeface="Arial" charset="0"/>
                <a:cs typeface="Arial" charset="0"/>
              </a:rPr>
              <a:t> Recurrence 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sz="2400" dirty="0">
                <a:latin typeface="Arial" charset="0"/>
                <a:cs typeface="Arial" charset="0"/>
              </a:rPr>
              <a:t>Missed small deep cyst 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sz="2400" dirty="0">
                <a:latin typeface="Arial" charset="0"/>
                <a:cs typeface="Arial" charset="0"/>
              </a:rPr>
              <a:t> Injuries of adjacent organs 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sz="2400" dirty="0">
                <a:latin typeface="Arial" charset="0"/>
                <a:cs typeface="Arial" charset="0"/>
              </a:rPr>
              <a:t> Cholangitis 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sz="2400" dirty="0">
                <a:latin typeface="Arial" charset="0"/>
                <a:cs typeface="Arial" charset="0"/>
              </a:rPr>
              <a:t> Anaphylactic shock 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sz="2400" dirty="0">
                <a:latin typeface="Arial" charset="0"/>
                <a:cs typeface="Arial" charset="0"/>
              </a:rPr>
              <a:t> Contamination of  peritoneal cavity. (careful, Albendazole&amp; praziquantel)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sz="2400" dirty="0">
                <a:latin typeface="Arial" charset="0"/>
                <a:cs typeface="Arial" charset="0"/>
              </a:rPr>
              <a:t> Wound infection </a:t>
            </a:r>
          </a:p>
        </p:txBody>
      </p:sp>
    </p:spTree>
    <p:extLst>
      <p:ext uri="{BB962C8B-B14F-4D97-AF65-F5344CB8AC3E}">
        <p14:creationId xmlns:p14="http://schemas.microsoft.com/office/powerpoint/2010/main" val="135132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294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u="sng" dirty="0">
                <a:solidFill>
                  <a:srgbClr val="FF0000"/>
                </a:solidFill>
                <a:latin typeface="Arial" charset="0"/>
                <a:cs typeface="Arial" charset="0"/>
              </a:rPr>
              <a:t>Liver tumours :.</a:t>
            </a:r>
          </a:p>
          <a:p>
            <a:pPr>
              <a:defRPr/>
            </a:pPr>
            <a:r>
              <a:rPr lang="en-US" sz="2400" b="1" dirty="0">
                <a:latin typeface="Arial" charset="0"/>
                <a:cs typeface="Arial" charset="0"/>
              </a:rPr>
              <a:t>I - Benign tumour.                                    II - Malignant tumour.</a:t>
            </a:r>
          </a:p>
          <a:p>
            <a:pPr>
              <a:defRPr/>
            </a:pPr>
            <a:endParaRPr lang="en-US" sz="24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u="sng" dirty="0">
                <a:solidFill>
                  <a:srgbClr val="FF0000"/>
                </a:solidFill>
                <a:latin typeface="Arial" charset="0"/>
                <a:cs typeface="Arial" charset="0"/>
              </a:rPr>
              <a:t>I - Benign :</a:t>
            </a:r>
          </a:p>
          <a:p>
            <a:pPr>
              <a:defRPr/>
            </a:pPr>
            <a:r>
              <a:rPr lang="en-US" b="1" dirty="0">
                <a:solidFill>
                  <a:srgbClr val="0070C0"/>
                </a:solidFill>
                <a:latin typeface="Arial" charset="0"/>
                <a:cs typeface="Arial" charset="0"/>
              </a:rPr>
              <a:t>A – Haemangioma : (vascular lesion)</a:t>
            </a:r>
          </a:p>
          <a:p>
            <a:pPr>
              <a:buFontTx/>
              <a:buChar char="-"/>
              <a:defRPr/>
            </a:pPr>
            <a:r>
              <a:rPr lang="en-US" dirty="0">
                <a:latin typeface="Arial" charset="0"/>
                <a:cs typeface="Arial" charset="0"/>
              </a:rPr>
              <a:t> Most common .</a:t>
            </a:r>
          </a:p>
          <a:p>
            <a:pPr>
              <a:buFontTx/>
              <a:buChar char="-"/>
              <a:defRPr/>
            </a:pPr>
            <a:r>
              <a:rPr lang="en-US" dirty="0">
                <a:latin typeface="Arial" charset="0"/>
                <a:cs typeface="Arial" charset="0"/>
              </a:rPr>
              <a:t> Often multiple of cavernous type .</a:t>
            </a:r>
          </a:p>
          <a:p>
            <a:pPr>
              <a:buFontTx/>
              <a:buChar char="-"/>
              <a:defRPr/>
            </a:pPr>
            <a:r>
              <a:rPr lang="en-US" dirty="0">
                <a:latin typeface="Arial" charset="0"/>
                <a:cs typeface="Arial" charset="0"/>
              </a:rPr>
              <a:t> symptom less .</a:t>
            </a:r>
          </a:p>
          <a:p>
            <a:pPr>
              <a:buFontTx/>
              <a:buChar char="-"/>
              <a:defRPr/>
            </a:pPr>
            <a:r>
              <a:rPr lang="en-US" dirty="0">
                <a:latin typeface="Arial" charset="0"/>
                <a:cs typeface="Arial" charset="0"/>
              </a:rPr>
              <a:t> If too large → mass – compressible .</a:t>
            </a:r>
          </a:p>
          <a:p>
            <a:pPr>
              <a:buFontTx/>
              <a:buChar char="-"/>
              <a:defRPr/>
            </a:pPr>
            <a:r>
              <a:rPr lang="en-US" dirty="0">
                <a:latin typeface="Arial" charset="0"/>
                <a:cs typeface="Arial" charset="0"/>
              </a:rPr>
              <a:t>They have little if any malignant potential.</a:t>
            </a:r>
          </a:p>
          <a:p>
            <a:pPr>
              <a:defRPr/>
            </a:pPr>
            <a:r>
              <a:rPr lang="en-US" dirty="0" err="1">
                <a:solidFill>
                  <a:schemeClr val="accent1"/>
                </a:solidFill>
                <a:latin typeface="Arial" charset="0"/>
                <a:cs typeface="Arial" charset="0"/>
              </a:rPr>
              <a:t>Dx</a:t>
            </a:r>
            <a:r>
              <a:rPr lang="en-US" dirty="0">
                <a:solidFill>
                  <a:schemeClr val="accent2"/>
                </a:solidFill>
                <a:latin typeface="Arial" charset="0"/>
                <a:cs typeface="Arial" charset="0"/>
              </a:rPr>
              <a:t>: </a:t>
            </a:r>
            <a:r>
              <a:rPr lang="en-US" dirty="0">
                <a:latin typeface="Arial" charset="0"/>
                <a:cs typeface="Arial" charset="0"/>
              </a:rPr>
              <a:t>-U/S </a:t>
            </a:r>
            <a:r>
              <a:rPr lang="en-US" dirty="0">
                <a:solidFill>
                  <a:schemeClr val="accent2"/>
                </a:solidFill>
                <a:latin typeface="Arial" charset="0"/>
                <a:cs typeface="Arial" charset="0"/>
              </a:rPr>
              <a:t>…</a:t>
            </a:r>
            <a:r>
              <a:rPr lang="en-US" dirty="0">
                <a:latin typeface="Arial" charset="0"/>
                <a:cs typeface="Arial" charset="0"/>
              </a:rPr>
              <a:t>diagnostic…  abnormal plexus of vessels. </a:t>
            </a:r>
          </a:p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       -CT… peripheral nodular enhancement on arterial phase then centripetal enhancement so it is delayed or slow contrast enhancement due to small vessel uptake. </a:t>
            </a:r>
          </a:p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       - P/c biopsy should be avoided  → may bleed profusely</a:t>
            </a:r>
          </a:p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u="sng" dirty="0">
                <a:solidFill>
                  <a:srgbClr val="0070C0"/>
                </a:solidFill>
                <a:latin typeface="Arial" charset="0"/>
                <a:cs typeface="Arial" charset="0"/>
              </a:rPr>
              <a:t>Rx : </a:t>
            </a:r>
          </a:p>
          <a:p>
            <a:pPr>
              <a:buFontTx/>
              <a:buChar char="-"/>
              <a:defRPr/>
            </a:pPr>
            <a:r>
              <a:rPr lang="en-US" dirty="0">
                <a:latin typeface="Arial" charset="0"/>
                <a:cs typeface="Arial" charset="0"/>
              </a:rPr>
              <a:t> If small &amp; asymptomatic →  No Rx </a:t>
            </a:r>
          </a:p>
          <a:p>
            <a:pPr>
              <a:buFontTx/>
              <a:buChar char="-"/>
              <a:defRPr/>
            </a:pPr>
            <a:r>
              <a:rPr lang="en-US" dirty="0">
                <a:latin typeface="Arial" charset="0"/>
                <a:cs typeface="Arial" charset="0"/>
              </a:rPr>
              <a:t> If large and  symptomatic → Rx is controversial (Embolisation ,  Lobe or segmental </a:t>
            </a:r>
            <a:r>
              <a:rPr lang="en-US" dirty="0" err="1">
                <a:latin typeface="Arial" charset="0"/>
                <a:cs typeface="Arial" charset="0"/>
              </a:rPr>
              <a:t>ressection</a:t>
            </a:r>
            <a:r>
              <a:rPr lang="en-US" dirty="0">
                <a:latin typeface="Arial" charset="0"/>
                <a:cs typeface="Arial" charset="0"/>
              </a:rPr>
              <a:t>  or DXT to ↓ size) .</a:t>
            </a:r>
          </a:p>
          <a:p>
            <a:pPr>
              <a:defRPr/>
            </a:pPr>
            <a:endParaRPr lang="en-US" b="1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  <a:cs typeface="Arial" charset="0"/>
              </a:rPr>
              <a:t>Indication of Rx :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dirty="0">
                <a:latin typeface="Arial" charset="0"/>
                <a:cs typeface="Arial" charset="0"/>
              </a:rPr>
              <a:t>Arterio venous shunting embarrass heart function  .</a:t>
            </a:r>
          </a:p>
          <a:p>
            <a:pPr marL="342900" indent="-342900">
              <a:buFontTx/>
              <a:buAutoNum type="arabicParenR"/>
              <a:defRPr/>
            </a:pPr>
            <a:r>
              <a:rPr lang="en-US" dirty="0">
                <a:latin typeface="Arial" charset="0"/>
                <a:cs typeface="Arial" charset="0"/>
              </a:rPr>
              <a:t>Misdiagnosis of malignant vascular tumour .</a:t>
            </a:r>
          </a:p>
          <a:p>
            <a:pPr marL="342900" indent="-342900">
              <a:defRPr/>
            </a:pPr>
            <a:r>
              <a:rPr lang="en-US" dirty="0">
                <a:latin typeface="Arial" charset="0"/>
                <a:cs typeface="Arial" charset="0"/>
              </a:rPr>
              <a:t> </a:t>
            </a:r>
          </a:p>
          <a:p>
            <a:pPr>
              <a:defRPr/>
            </a:pPr>
            <a:endParaRPr lang="en-US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6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مستطيل 1"/>
          <p:cNvSpPr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b="1">
                <a:solidFill>
                  <a:srgbClr val="0070C0"/>
                </a:solidFill>
              </a:rPr>
              <a:t>B – Hepatic adenoma :</a:t>
            </a:r>
            <a:r>
              <a:rPr lang="en-US"/>
              <a:t>   </a:t>
            </a:r>
          </a:p>
          <a:p>
            <a:pPr marL="342900" indent="-342900"/>
            <a:r>
              <a:rPr lang="en-US"/>
              <a:t>-premalignant</a:t>
            </a:r>
          </a:p>
          <a:p>
            <a:pPr marL="342900" indent="-342900"/>
            <a:r>
              <a:rPr lang="en-US"/>
              <a:t>-Women with contraceptive pills .</a:t>
            </a:r>
          </a:p>
          <a:p>
            <a:pPr marL="342900" indent="-342900"/>
            <a:r>
              <a:rPr lang="en-US"/>
              <a:t>-Develops in otherwise normal liver tissue.</a:t>
            </a:r>
          </a:p>
          <a:p>
            <a:pPr marL="342900" indent="-342900"/>
            <a:endParaRPr lang="en-US">
              <a:solidFill>
                <a:schemeClr val="accent1"/>
              </a:solidFill>
            </a:endParaRPr>
          </a:p>
          <a:p>
            <a:pPr marL="342900" indent="-342900"/>
            <a:r>
              <a:rPr lang="en-US">
                <a:solidFill>
                  <a:schemeClr val="accent1"/>
                </a:solidFill>
              </a:rPr>
              <a:t>Dx: </a:t>
            </a:r>
          </a:p>
          <a:p>
            <a:pPr marL="342900" indent="-342900"/>
            <a:r>
              <a:rPr lang="en-US">
                <a:solidFill>
                  <a:schemeClr val="tx2"/>
                </a:solidFill>
              </a:rPr>
              <a:t>-U/S &amp;CT</a:t>
            </a:r>
            <a:r>
              <a:rPr lang="en-US"/>
              <a:t> → well circumscribed solid tumours. But, unfortunately  </a:t>
            </a:r>
            <a:r>
              <a:rPr lang="en-US">
                <a:solidFill>
                  <a:schemeClr val="tx2"/>
                </a:solidFill>
              </a:rPr>
              <a:t>difficult to differentiate from malignant  tumours radiologically. So </a:t>
            </a:r>
            <a:r>
              <a:rPr lang="en-US"/>
              <a:t> → </a:t>
            </a:r>
          </a:p>
          <a:p>
            <a:pPr marL="342900" indent="-342900"/>
            <a:r>
              <a:rPr lang="en-US"/>
              <a:t>-Angiography → well developed peripheral arterialisation of the tumours</a:t>
            </a:r>
          </a:p>
          <a:p>
            <a:pPr marL="342900" indent="-342900"/>
            <a:endParaRPr lang="en-US" b="1"/>
          </a:p>
          <a:p>
            <a:pPr marL="342900" indent="-342900"/>
            <a:r>
              <a:rPr lang="en-US" b="1">
                <a:solidFill>
                  <a:schemeClr val="accent1"/>
                </a:solidFill>
              </a:rPr>
              <a:t>Rx</a:t>
            </a:r>
            <a:r>
              <a:rPr lang="en-US" b="1"/>
              <a:t> . </a:t>
            </a:r>
            <a:r>
              <a:rPr lang="en-US"/>
              <a:t>Lobe or segmental resection is Rx of choice. (premalignant)</a:t>
            </a:r>
          </a:p>
          <a:p>
            <a:pPr marL="342900" indent="-342900"/>
            <a:endParaRPr lang="en-US"/>
          </a:p>
          <a:p>
            <a:pPr marL="342900" indent="-342900"/>
            <a:r>
              <a:rPr lang="en-US" b="1">
                <a:solidFill>
                  <a:srgbClr val="0070C0"/>
                </a:solidFill>
              </a:rPr>
              <a:t>C – Focal nodular hyperplasia (FNH):</a:t>
            </a:r>
          </a:p>
          <a:p>
            <a:pPr marL="342900" indent="-342900"/>
            <a:endParaRPr lang="en-US" b="1">
              <a:solidFill>
                <a:srgbClr val="0070C0"/>
              </a:solidFill>
            </a:endParaRPr>
          </a:p>
          <a:p>
            <a:pPr marL="342900" indent="-342900"/>
            <a:r>
              <a:rPr lang="en-US"/>
              <a:t>-Focal overgrowth of functioning liver tissue supported by fibrous tissue stroma (hepatocytes &amp; kupffer cells)</a:t>
            </a:r>
          </a:p>
          <a:p>
            <a:pPr marL="342900" indent="-342900"/>
            <a:r>
              <a:rPr lang="en-US"/>
              <a:t>- Middle age female with no association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with underlying liver disease</a:t>
            </a:r>
          </a:p>
          <a:p>
            <a:pPr marL="342900" indent="-342900"/>
            <a:r>
              <a:rPr lang="en-US"/>
              <a:t>-Unusual &amp; Unknown aetilogy</a:t>
            </a:r>
          </a:p>
          <a:p>
            <a:pPr marL="342900" indent="-342900"/>
            <a:r>
              <a:rPr lang="en-US"/>
              <a:t>.</a:t>
            </a:r>
          </a:p>
          <a:p>
            <a:pPr marL="342900" indent="-342900"/>
            <a:r>
              <a:rPr lang="en-US" b="1">
                <a:solidFill>
                  <a:schemeClr val="accent1"/>
                </a:solidFill>
              </a:rPr>
              <a:t>Dx</a:t>
            </a:r>
          </a:p>
          <a:p>
            <a:pPr marL="342900" indent="-342900"/>
            <a:r>
              <a:rPr lang="en-US" b="1">
                <a:solidFill>
                  <a:schemeClr val="tx2"/>
                </a:solidFill>
              </a:rPr>
              <a:t> </a:t>
            </a:r>
          </a:p>
          <a:p>
            <a:pPr marL="342900" indent="-342900"/>
            <a:r>
              <a:rPr lang="en-US" b="1"/>
              <a:t> -</a:t>
            </a:r>
            <a:r>
              <a:rPr lang="en-US"/>
              <a:t>U/S → solid tumour, CT → central scarring &amp; well-vascularised lesion (not specific)</a:t>
            </a:r>
          </a:p>
          <a:p>
            <a:pPr marL="342900" indent="-342900"/>
            <a:r>
              <a:rPr lang="en-US"/>
              <a:t> -Sulphur colloid liver scan →FNH +ve (kupffer cells) but adenoma &amp; primary or metastatic tumours -ve (↓ ↓ kupffer cells )</a:t>
            </a:r>
          </a:p>
        </p:txBody>
      </p:sp>
    </p:spTree>
    <p:extLst>
      <p:ext uri="{BB962C8B-B14F-4D97-AF65-F5344CB8AC3E}">
        <p14:creationId xmlns:p14="http://schemas.microsoft.com/office/powerpoint/2010/main" val="37406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61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II – Malignant liver tumours :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Primary cancer :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 b="1">
                <a:solidFill>
                  <a:srgbClr val="0070C0"/>
                </a:solidFill>
              </a:rPr>
              <a:t>1- Hepatocellular carcinoma ( HCC ) :</a:t>
            </a:r>
          </a:p>
          <a:p>
            <a:pPr eaLnBrk="1" hangingPunct="1"/>
            <a:r>
              <a:rPr lang="en-US" sz="2000" b="1">
                <a:solidFill>
                  <a:srgbClr val="0070C0"/>
                </a:solidFill>
              </a:rPr>
              <a:t>     </a:t>
            </a:r>
            <a:r>
              <a:rPr lang="en-US" sz="2000"/>
              <a:t>- one of the commonest tumour in the world specially UK</a:t>
            </a:r>
          </a:p>
          <a:p>
            <a:pPr eaLnBrk="1" hangingPunct="1"/>
            <a:r>
              <a:rPr lang="en-US" sz="2000"/>
              <a:t>     - Association with chronic liver disease HBV &amp; HCV → screening  by U/S and AFP.</a:t>
            </a:r>
          </a:p>
          <a:p>
            <a:pPr eaLnBrk="1" hangingPunct="1"/>
            <a:r>
              <a:rPr lang="en-US" sz="2000"/>
              <a:t>     -Middle age 3rd – 4th decades   Male: female   8:1.   </a:t>
            </a:r>
          </a:p>
          <a:p>
            <a:pPr eaLnBrk="1" hangingPunct="1"/>
            <a:r>
              <a:rPr lang="en-US" sz="2000"/>
              <a:t>     - 80% of primary liver malignancy and 80% of HCC occur in cirrhotic liver.</a:t>
            </a:r>
          </a:p>
          <a:p>
            <a:pPr eaLnBrk="1" hangingPunct="1"/>
            <a:r>
              <a:rPr lang="en-US" sz="2000"/>
              <a:t>     - May be multicentric .</a:t>
            </a:r>
          </a:p>
          <a:p>
            <a:pPr eaLnBrk="1" hangingPunct="1"/>
            <a:r>
              <a:rPr lang="en-US" sz="2000"/>
              <a:t>     - </a:t>
            </a:r>
            <a:r>
              <a:rPr lang="el-GR" sz="2000"/>
              <a:t>ά</a:t>
            </a:r>
            <a:r>
              <a:rPr lang="en-US" sz="2000"/>
              <a:t> Fetoprotein ↑ .</a:t>
            </a:r>
          </a:p>
          <a:p>
            <a:pPr eaLnBrk="1" hangingPunct="1"/>
            <a:r>
              <a:rPr lang="en-US" sz="2000" b="1">
                <a:solidFill>
                  <a:schemeClr val="accent1"/>
                </a:solidFill>
              </a:rPr>
              <a:t>Clinical features :</a:t>
            </a:r>
            <a:r>
              <a:rPr lang="en-US" sz="2000">
                <a:solidFill>
                  <a:schemeClr val="accent1"/>
                </a:solidFill>
              </a:rPr>
              <a:t>   </a:t>
            </a:r>
          </a:p>
          <a:p>
            <a:pPr eaLnBrk="1" hangingPunct="1"/>
            <a:r>
              <a:rPr lang="en-US" sz="2000"/>
              <a:t> -S&amp;S of CLD: malaise and weakness , jaundice , ascites , portal   hypertension.</a:t>
            </a:r>
          </a:p>
          <a:p>
            <a:pPr eaLnBrk="1" hangingPunct="1"/>
            <a:r>
              <a:rPr lang="en-US" sz="2000"/>
              <a:t> - S&amp;S of Cancer : Mass ; wt. ↓ , anorexia ,,.</a:t>
            </a:r>
          </a:p>
          <a:p>
            <a:pPr eaLnBrk="1" hangingPunct="1"/>
            <a:endParaRPr lang="en-US" sz="2000" b="1" u="sng">
              <a:solidFill>
                <a:srgbClr val="0070C0"/>
              </a:solidFill>
            </a:endParaRPr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Dx :</a:t>
            </a:r>
            <a:r>
              <a:rPr lang="en-US" sz="2000"/>
              <a:t>   CT.   ,  US. ,    biopsy .</a:t>
            </a:r>
          </a:p>
          <a:p>
            <a:pPr eaLnBrk="1" hangingPunct="1"/>
            <a:endParaRPr lang="en-US" sz="2000" b="1" u="sng">
              <a:solidFill>
                <a:srgbClr val="0070C0"/>
              </a:solidFill>
            </a:endParaRPr>
          </a:p>
          <a:p>
            <a:pPr eaLnBrk="1" hangingPunct="1"/>
            <a:r>
              <a:rPr lang="en-US" sz="2000" b="1" u="sng">
                <a:solidFill>
                  <a:srgbClr val="0070C0"/>
                </a:solidFill>
              </a:rPr>
              <a:t>Rx:</a:t>
            </a:r>
            <a:r>
              <a:rPr lang="en-US" sz="2000"/>
              <a:t> 1. surgical resection (lobe or segment/s)</a:t>
            </a:r>
          </a:p>
          <a:p>
            <a:pPr eaLnBrk="1" hangingPunct="1"/>
            <a:r>
              <a:rPr lang="en-US" sz="2000"/>
              <a:t>        2. Liver transplantation (size, site and availability of donors)</a:t>
            </a:r>
          </a:p>
        </p:txBody>
      </p:sp>
    </p:spTree>
    <p:extLst>
      <p:ext uri="{BB962C8B-B14F-4D97-AF65-F5344CB8AC3E}">
        <p14:creationId xmlns:p14="http://schemas.microsoft.com/office/powerpoint/2010/main" val="69032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مستطيل 1"/>
          <p:cNvSpPr>
            <a:spLocks noChangeArrowheads="1"/>
          </p:cNvSpPr>
          <p:nvPr/>
        </p:nvSpPr>
        <p:spPr bwMode="auto">
          <a:xfrm>
            <a:off x="0" y="0"/>
            <a:ext cx="9144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400" b="1">
              <a:solidFill>
                <a:srgbClr val="0070C0"/>
              </a:solidFill>
            </a:endParaRPr>
          </a:p>
          <a:p>
            <a:r>
              <a:rPr lang="en-US" sz="2400" b="1">
                <a:solidFill>
                  <a:srgbClr val="0070C0"/>
                </a:solidFill>
              </a:rPr>
              <a:t>2- Cholangiocarcinoma :</a:t>
            </a:r>
          </a:p>
          <a:p>
            <a:r>
              <a:rPr lang="en-US" sz="2400"/>
              <a:t>    - Elderly age. – Patients with PSC</a:t>
            </a:r>
          </a:p>
          <a:p>
            <a:r>
              <a:rPr lang="en-US" sz="2400"/>
              <a:t>    - Fibrotic tumors → stricture  often fibrous at the confluence of R&amp;L hepatic ducts→ jaundice.</a:t>
            </a:r>
          </a:p>
          <a:p>
            <a:r>
              <a:rPr lang="en-US" sz="2400"/>
              <a:t> - Distal b.d. CC → polypiod obstruct the lumen of b.d.</a:t>
            </a:r>
          </a:p>
          <a:p>
            <a:r>
              <a:rPr lang="en-US" sz="2400"/>
              <a:t> </a:t>
            </a:r>
          </a:p>
          <a:p>
            <a:r>
              <a:rPr lang="en-US" sz="2400">
                <a:solidFill>
                  <a:schemeClr val="accent1"/>
                </a:solidFill>
              </a:rPr>
              <a:t>Clinical features :</a:t>
            </a:r>
          </a:p>
          <a:p>
            <a:r>
              <a:rPr lang="en-US" sz="2400"/>
              <a:t>-Painless obstructive jaundice</a:t>
            </a:r>
          </a:p>
          <a:p>
            <a:r>
              <a:rPr lang="en-US" sz="2400"/>
              <a:t>-Enlarged tender liver  ,  ↓ wt.  ,   fever  ,  asthenia</a:t>
            </a:r>
          </a:p>
          <a:p>
            <a:r>
              <a:rPr lang="en-US" sz="2400">
                <a:solidFill>
                  <a:schemeClr val="accent2"/>
                </a:solidFill>
              </a:rPr>
              <a:t>Dx</a:t>
            </a:r>
            <a:r>
              <a:rPr lang="en-US" sz="2400"/>
              <a:t> </a:t>
            </a:r>
            <a:endParaRPr lang="en-US" sz="2400">
              <a:solidFill>
                <a:schemeClr val="accent2"/>
              </a:solidFill>
            </a:endParaRPr>
          </a:p>
          <a:p>
            <a:r>
              <a:rPr lang="en-US" sz="2400">
                <a:solidFill>
                  <a:schemeClr val="accent2"/>
                </a:solidFill>
              </a:rPr>
              <a:t>-U/S</a:t>
            </a:r>
            <a:r>
              <a:rPr lang="en-US" sz="2400"/>
              <a:t> → </a:t>
            </a:r>
            <a:r>
              <a:rPr lang="en-US" sz="2400">
                <a:solidFill>
                  <a:srgbClr val="FF0000"/>
                </a:solidFill>
              </a:rPr>
              <a:t>dilated intrahepatic but not extra-hepatic b.d.</a:t>
            </a:r>
          </a:p>
          <a:p>
            <a:r>
              <a:rPr lang="en-US" sz="2400">
                <a:solidFill>
                  <a:schemeClr val="accent2"/>
                </a:solidFill>
              </a:rPr>
              <a:t>-Cholangiography </a:t>
            </a:r>
            <a:r>
              <a:rPr lang="en-US" sz="2400"/>
              <a:t>→ hilar stricture</a:t>
            </a:r>
            <a:r>
              <a:rPr lang="en-US" sz="2400">
                <a:solidFill>
                  <a:schemeClr val="accent2"/>
                </a:solidFill>
              </a:rPr>
              <a:t>  Brush cytology</a:t>
            </a:r>
            <a:r>
              <a:rPr lang="en-US" sz="2400"/>
              <a:t> → tissue dx (2/3)</a:t>
            </a:r>
            <a:r>
              <a:rPr lang="en-US" sz="2400">
                <a:solidFill>
                  <a:schemeClr val="accent2"/>
                </a:solidFill>
              </a:rPr>
              <a:t>. -CT</a:t>
            </a:r>
            <a:r>
              <a:rPr lang="en-US" sz="2400"/>
              <a:t> → ? Mass ( if infiltration liver parenchyma) - Angioraphy → (local spread to PV or HA).</a:t>
            </a:r>
          </a:p>
        </p:txBody>
      </p:sp>
    </p:spTree>
    <p:extLst>
      <p:ext uri="{BB962C8B-B14F-4D97-AF65-F5344CB8AC3E}">
        <p14:creationId xmlns:p14="http://schemas.microsoft.com/office/powerpoint/2010/main" val="5542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Image result for bismuth staging of cholangiocarcino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421005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Rectangle 1"/>
          <p:cNvSpPr>
            <a:spLocks noChangeArrowheads="1"/>
          </p:cNvSpPr>
          <p:nvPr/>
        </p:nvSpPr>
        <p:spPr bwMode="auto">
          <a:xfrm>
            <a:off x="331788" y="4572000"/>
            <a:ext cx="4572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9DD9"/>
                </a:solidFill>
              </a:rPr>
              <a:t>Rx</a:t>
            </a:r>
          </a:p>
          <a:p>
            <a:r>
              <a:rPr lang="en-US" sz="2400">
                <a:solidFill>
                  <a:srgbClr val="000000"/>
                </a:solidFill>
              </a:rPr>
              <a:t>Surgical resection + Chemo and radiotherapy</a:t>
            </a:r>
          </a:p>
          <a:p>
            <a:r>
              <a:rPr lang="en-US" sz="2400">
                <a:solidFill>
                  <a:schemeClr val="accent2"/>
                </a:solidFill>
              </a:rPr>
              <a:t>Prognosis</a:t>
            </a:r>
            <a:r>
              <a:rPr lang="en-US" sz="2400">
                <a:solidFill>
                  <a:srgbClr val="000000"/>
                </a:solidFill>
              </a:rPr>
              <a:t> </a:t>
            </a:r>
          </a:p>
          <a:p>
            <a:r>
              <a:rPr lang="en-US" sz="2400">
                <a:solidFill>
                  <a:srgbClr val="000000"/>
                </a:solidFill>
              </a:rPr>
              <a:t>Very poor </a:t>
            </a:r>
          </a:p>
        </p:txBody>
      </p:sp>
    </p:spTree>
    <p:extLst>
      <p:ext uri="{BB962C8B-B14F-4D97-AF65-F5344CB8AC3E}">
        <p14:creationId xmlns:p14="http://schemas.microsoft.com/office/powerpoint/2010/main" val="2933639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1233</Words>
  <Application>Microsoft Office PowerPoint</Application>
  <PresentationFormat>On-screen Show (4:3)</PresentationFormat>
  <Paragraphs>173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2018-03-27T19:58:18Z</dcterms:created>
  <dcterms:modified xsi:type="dcterms:W3CDTF">2018-03-27T20:05:22Z</dcterms:modified>
</cp:coreProperties>
</file>